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9"/>
  </p:notesMasterIdLst>
  <p:handoutMasterIdLst>
    <p:handoutMasterId r:id="rId20"/>
  </p:handoutMasterIdLst>
  <p:sldIdLst>
    <p:sldId id="256" r:id="rId2"/>
    <p:sldId id="1013" r:id="rId3"/>
    <p:sldId id="1018" r:id="rId4"/>
    <p:sldId id="1025" r:id="rId5"/>
    <p:sldId id="1023" r:id="rId6"/>
    <p:sldId id="1024" r:id="rId7"/>
    <p:sldId id="1021" r:id="rId8"/>
    <p:sldId id="1022" r:id="rId9"/>
    <p:sldId id="1026" r:id="rId10"/>
    <p:sldId id="1027" r:id="rId11"/>
    <p:sldId id="1028" r:id="rId12"/>
    <p:sldId id="1029" r:id="rId13"/>
    <p:sldId id="956" r:id="rId14"/>
    <p:sldId id="958" r:id="rId15"/>
    <p:sldId id="1011" r:id="rId16"/>
    <p:sldId id="290" r:id="rId17"/>
    <p:sldId id="264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D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26"/>
    <p:restoredTop sz="86936" autoAdjust="0"/>
  </p:normalViewPr>
  <p:slideViewPr>
    <p:cSldViewPr snapToGrid="0" snapToObjects="1">
      <p:cViewPr varScale="1">
        <p:scale>
          <a:sx n="101" d="100"/>
          <a:sy n="101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BD6CB-6257-484A-B78D-3DE5E28069DA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D76A5-B55F-4F70-8E99-478FC574A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31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F3A82-F637-1543-8C13-D12BDF0F499A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7F53-BA33-7E40-958D-01A6607E9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5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93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46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62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51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55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75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9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0C2BD-ABBD-1C45-BDAB-44A2829FA1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9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70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32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52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52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59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owerpoint-cover-template-blan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067944" y="4221088"/>
            <a:ext cx="5076056" cy="1181993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1037735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246885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254624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97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7478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1495425"/>
            <a:ext cx="863917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F6C09D9-D1B6-4568-8B87-5A6249D0DBD1}" type="datetime1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366FC25-FCA6-4D86-A84B-F6C8160D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5368" name="Picture 9" descr="RM_shap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PPT_RM_page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78787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thmiskin.com/en/parents-copy-2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xfordowl.co.uk/Reading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0230" y="3948945"/>
            <a:ext cx="5522370" cy="1874912"/>
          </a:xfrm>
        </p:spPr>
        <p:txBody>
          <a:bodyPr>
            <a:normAutofit/>
          </a:bodyPr>
          <a:lstStyle/>
          <a:p>
            <a:r>
              <a:rPr lang="en-US" dirty="0"/>
              <a:t>Phonics Screening Check</a:t>
            </a:r>
            <a:br>
              <a:rPr lang="en-US" dirty="0"/>
            </a:br>
            <a:r>
              <a:rPr lang="en-US" dirty="0"/>
              <a:t>Ashmount Primary School</a:t>
            </a:r>
          </a:p>
        </p:txBody>
      </p:sp>
      <p:pic>
        <p:nvPicPr>
          <p:cNvPr id="4" name="Picture 2" descr="Phonics Screening Check - PhonicsBloom.com">
            <a:extLst>
              <a:ext uri="{FF2B5EF4-FFF2-40B4-BE49-F238E27FC236}">
                <a16:creationId xmlns:a16="http://schemas.microsoft.com/office/drawing/2014/main" id="{4DC688E5-AB51-4C0D-A340-F244CD644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4919"/>
            <a:ext cx="1860090" cy="263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07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45BF-CCF8-4C91-83AA-1516C26ED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Speed Sound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8FE75-E2D1-4CC8-AC11-D5FF8D7C2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Children are taught a new sound using a picture phrase to help them remember. 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They ‘Fred Talk’ words with the sound in p l </a:t>
            </a:r>
            <a:r>
              <a:rPr lang="en-US" sz="2400" u="sng" dirty="0">
                <a:solidFill>
                  <a:schemeClr val="tx1"/>
                </a:solidFill>
              </a:rPr>
              <a:t>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They read alien words.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They review sounds they have been previously taught.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They spell words containing the sounds they are learning.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6DD86-F198-4CB7-AE20-3D1878544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029" y="1665912"/>
            <a:ext cx="1346119" cy="19163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9D40C4-9D75-4CCD-A143-579A15E1E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979" y="1665912"/>
            <a:ext cx="1346118" cy="19163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596" y="5336551"/>
            <a:ext cx="2966519" cy="13699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6B5735-80A5-49C5-89FE-595EFC6EE0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4761" y="5258825"/>
            <a:ext cx="2683724" cy="10504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054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Storybook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Children read green words. These are real words from the storybook. They read them using the routine </a:t>
            </a:r>
            <a:r>
              <a:rPr lang="en-US" dirty="0">
                <a:solidFill>
                  <a:schemeClr val="tx1"/>
                </a:solidFill>
              </a:rPr>
              <a:t>‘Special Friends’, ‘Fred Talk’, read the word’.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They read these words more than once, on more than one day, so they are able to read them speedily when they read their storybook.</a:t>
            </a:r>
            <a:endParaRPr lang="en-GB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Children read their storybooks with a partner, answering questions and retrieving information.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0F83BC-4B34-405A-8424-5B61898AE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536" y="2579480"/>
            <a:ext cx="2400981" cy="11354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379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 Write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196752"/>
            <a:ext cx="6514594" cy="504056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Children use the storybook they have been reading as a stimulus for writing.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They learn to memorise, compose and write sentences as well as short texts across a range of genres.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They are encouraged to use ‘Fred Fingers’ to spell words with the sounds they already know.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Read Write Inc. Phonics: Get Writing! Blue Book Pack of 10 : Miskin, Ruth,  Archbold, Tim: Amazon.co.uk: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437" y="2262074"/>
            <a:ext cx="2339607" cy="331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71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F2CC8-DE15-654D-9D80-DC0A1706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 to support your child?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6C960-CBF0-1745-812E-85F7F7488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Ensure they are in school everyday. 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Ensure they read regularly at home – short daily reading of their book-bag book is better than longer, less frequent reading.  </a:t>
            </a:r>
          </a:p>
          <a:p>
            <a:r>
              <a:rPr lang="en-GB" dirty="0">
                <a:solidFill>
                  <a:schemeClr val="tx1"/>
                </a:solidFill>
              </a:rPr>
              <a:t>3. Use </a:t>
            </a:r>
            <a:r>
              <a:rPr lang="en-US" dirty="0">
                <a:solidFill>
                  <a:schemeClr val="tx1"/>
                </a:solidFill>
              </a:rPr>
              <a:t>‘Special Friends’, ‘Fred Talk’, </a:t>
            </a:r>
          </a:p>
          <a:p>
            <a:r>
              <a:rPr lang="en-US" dirty="0">
                <a:solidFill>
                  <a:schemeClr val="tx1"/>
                </a:solidFill>
              </a:rPr>
              <a:t>     ‘Read the word’ to read words. </a:t>
            </a:r>
          </a:p>
          <a:p>
            <a:r>
              <a:rPr lang="en-US" dirty="0">
                <a:solidFill>
                  <a:schemeClr val="tx1"/>
                </a:solidFill>
              </a:rPr>
              <a:t>4. Discuss the story and encourage their storyteller voice.</a:t>
            </a:r>
          </a:p>
          <a:p>
            <a:pPr marL="514350" indent="-514350">
              <a:buAutoNum type="arabicPeriod" startAt="5"/>
            </a:pPr>
            <a:r>
              <a:rPr lang="en-GB" dirty="0">
                <a:solidFill>
                  <a:schemeClr val="tx1"/>
                </a:solidFill>
              </a:rPr>
              <a:t>Practise reading sounds speedily.</a:t>
            </a:r>
          </a:p>
          <a:p>
            <a:pPr marL="514350" indent="-514350">
              <a:buAutoNum type="arabicPeriod" startAt="5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20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B7ADA-27B8-CA4C-AC1E-2044221C4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things your child learns when you read aloud stories and poems every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E2A18-44D0-CA4E-8E20-56BAD98D8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66124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Sustain attention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Appreciate rhythm and rhyme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Build pictures in their minds from the words on the page</a:t>
            </a:r>
            <a:endParaRPr lang="en-GB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Understand </a:t>
            </a:r>
            <a:r>
              <a:rPr lang="en-US" sz="2400" dirty="0" err="1">
                <a:solidFill>
                  <a:schemeClr val="tx1"/>
                </a:solidFill>
              </a:rPr>
              <a:t>humour</a:t>
            </a:r>
            <a:r>
              <a:rPr lang="en-US" sz="2400" dirty="0">
                <a:solidFill>
                  <a:schemeClr val="tx1"/>
                </a:solidFill>
              </a:rPr>
              <a:t> and irony </a:t>
            </a:r>
            <a:endParaRPr lang="en-GB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Use new words and phrases in different contexts  - and later in writing</a:t>
            </a:r>
            <a:endParaRPr lang="en-GB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Learn new vocabulary and knowledge of the world</a:t>
            </a:r>
            <a:endParaRPr lang="en-GB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Think about characters’ feelings and use appropriate voices</a:t>
            </a:r>
            <a:endParaRPr lang="en-GB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Follow a plot with all its twists and turns</a:t>
            </a:r>
            <a:endParaRPr lang="en-GB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Understand suspense and predict what’s about to happen next</a:t>
            </a:r>
            <a:endParaRPr lang="en-GB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Link sentences and ideas from one passage to the next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6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883CF-ABF9-984B-9FFC-62BB643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Video Tutorials (</a:t>
            </a:r>
            <a:r>
              <a:rPr lang="en-US" dirty="0" err="1"/>
              <a:t>ruthmiskin.com</a:t>
            </a:r>
            <a:r>
              <a:rPr lang="en-US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4A43B0-25A7-0949-9BF1-25899EF55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2265" y="1317246"/>
            <a:ext cx="6759469" cy="4904277"/>
          </a:xfrm>
        </p:spPr>
      </p:pic>
    </p:spTree>
    <p:extLst>
      <p:ext uri="{BB962C8B-B14F-4D97-AF65-F5344CB8AC3E}">
        <p14:creationId xmlns:p14="http://schemas.microsoft.com/office/powerpoint/2010/main" val="4285222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Ruth Miskin Parents’ Page:</a:t>
            </a:r>
          </a:p>
          <a:p>
            <a:r>
              <a:rPr lang="en-US" dirty="0">
                <a:hlinkClick r:id="rId3"/>
              </a:rPr>
              <a:t>https://www.ruthmiskin.com/en/parents-copy-2/</a:t>
            </a:r>
            <a:endParaRPr lang="en-US" dirty="0"/>
          </a:p>
          <a:p>
            <a:endParaRPr lang="en-US" dirty="0"/>
          </a:p>
          <a:p>
            <a:r>
              <a:rPr lang="en-US" dirty="0"/>
              <a:t>Free e-books for home reading:</a:t>
            </a:r>
          </a:p>
          <a:p>
            <a:r>
              <a:rPr lang="en-US" dirty="0">
                <a:hlinkClick r:id="rId4"/>
              </a:rPr>
              <a:t>http://www.oxfordowl.co.uk/Reading/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24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other questions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AA93A9-005C-EC4C-87E0-11AF3DA2EC4F}"/>
              </a:ext>
            </a:extLst>
          </p:cNvPr>
          <p:cNvSpPr/>
          <p:nvPr/>
        </p:nvSpPr>
        <p:spPr>
          <a:xfrm>
            <a:off x="2173829" y="2305615"/>
            <a:ext cx="4174541" cy="224676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Q&amp;A</a:t>
            </a:r>
            <a:endParaRPr lang="en-US" sz="1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543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6" y="260649"/>
            <a:ext cx="8640951" cy="864096"/>
          </a:xfrm>
        </p:spPr>
        <p:txBody>
          <a:bodyPr/>
          <a:lstStyle/>
          <a:p>
            <a:r>
              <a:rPr lang="en-US" dirty="0"/>
              <a:t>Reading </a:t>
            </a:r>
            <a:r>
              <a:rPr lang="en-GB" dirty="0"/>
              <a:t>changes everything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5A5A5A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A5A5A"/>
                </a:solidFill>
              </a:rPr>
              <a:t>Teach a child to read and keep that child reading and we will change everything.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And I mean everything.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en-US" sz="2400" i="1" dirty="0"/>
              <a:t>Jeanette Winterson</a:t>
            </a:r>
            <a:endParaRPr lang="en-US" sz="2400" b="1" i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8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D1930-DA65-1D4E-8A1A-8B2F9CEA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Phonics Screening Check?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85F38-98DE-4746-A2A4-771CDD0D9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 word-reading assessment taken by all Year 1 children in June.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Children read </a:t>
            </a:r>
            <a:r>
              <a:rPr lang="en-US" sz="2800" b="1" dirty="0">
                <a:solidFill>
                  <a:schemeClr val="tx1"/>
                </a:solidFill>
              </a:rPr>
              <a:t>40</a:t>
            </a:r>
            <a:r>
              <a:rPr lang="en-US" sz="2800" dirty="0">
                <a:solidFill>
                  <a:schemeClr val="tx1"/>
                </a:solidFill>
              </a:rPr>
              <a:t> words with their teacher 1-to-1 in a quiet space.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It takes between two and five minutes per child. </a:t>
            </a:r>
          </a:p>
          <a:p>
            <a:endParaRPr lang="en-US" dirty="0"/>
          </a:p>
        </p:txBody>
      </p:sp>
      <p:pic>
        <p:nvPicPr>
          <p:cNvPr id="1026" name="Picture 2" descr="Phonics Screening Check - PhonicsBloom.com">
            <a:extLst>
              <a:ext uri="{FF2B5EF4-FFF2-40B4-BE49-F238E27FC236}">
                <a16:creationId xmlns:a16="http://schemas.microsoft.com/office/drawing/2014/main" id="{EB0377CE-B78F-4A85-A735-DB99C2F3B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83" y="3984171"/>
            <a:ext cx="1860090" cy="263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ear 1 Phonics Screening - St Joseph's Catholic Primary School">
            <a:extLst>
              <a:ext uri="{FF2B5EF4-FFF2-40B4-BE49-F238E27FC236}">
                <a16:creationId xmlns:a16="http://schemas.microsoft.com/office/drawing/2014/main" id="{CB06AEBD-BA9E-4D11-923D-7AD470D68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243" y="3984171"/>
            <a:ext cx="4046845" cy="283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9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D1930-DA65-1D4E-8A1A-8B2F9CEA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will it take place?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85F38-98DE-4746-A2A4-771CDD0D9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This year the PSC will take place throughout the week beginning </a:t>
            </a:r>
            <a:r>
              <a:rPr lang="en-US" sz="2800" dirty="0">
                <a:solidFill>
                  <a:schemeClr val="tx1"/>
                </a:solidFill>
                <a:highlight>
                  <a:srgbClr val="FFFF00"/>
                </a:highlight>
              </a:rPr>
              <a:t>Monday 6</a:t>
            </a:r>
            <a:r>
              <a:rPr lang="en-US" sz="2800" baseline="30000" dirty="0">
                <a:solidFill>
                  <a:schemeClr val="tx1"/>
                </a:solidFill>
                <a:highlight>
                  <a:srgbClr val="FFFF00"/>
                </a:highlight>
              </a:rPr>
              <a:t>th</a:t>
            </a:r>
            <a:r>
              <a:rPr lang="en-US" sz="2800" dirty="0">
                <a:solidFill>
                  <a:schemeClr val="tx1"/>
                </a:solidFill>
                <a:highlight>
                  <a:srgbClr val="FFFF00"/>
                </a:highlight>
              </a:rPr>
              <a:t> June</a:t>
            </a:r>
            <a:r>
              <a:rPr lang="en-US" sz="2800" dirty="0">
                <a:solidFill>
                  <a:schemeClr val="tx1"/>
                </a:solidFill>
              </a:rPr>
              <a:t>. This is the first week back after the half term break.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 PSC will take place before lunch and it’s so quick and relaxed that many children don’t even </a:t>
            </a:r>
            <a:r>
              <a:rPr lang="en-US" sz="2800" dirty="0" err="1">
                <a:solidFill>
                  <a:schemeClr val="tx1"/>
                </a:solidFill>
              </a:rPr>
              <a:t>realise</a:t>
            </a:r>
            <a:r>
              <a:rPr lang="en-US" sz="2800" dirty="0">
                <a:solidFill>
                  <a:schemeClr val="tx1"/>
                </a:solidFill>
              </a:rPr>
              <a:t> they have taken the assessment. </a:t>
            </a:r>
          </a:p>
          <a:p>
            <a:endParaRPr lang="en-US" dirty="0"/>
          </a:p>
        </p:txBody>
      </p:sp>
      <p:pic>
        <p:nvPicPr>
          <p:cNvPr id="1026" name="Picture 2" descr="Phonics Screening Check - PhonicsBloom.com">
            <a:extLst>
              <a:ext uri="{FF2B5EF4-FFF2-40B4-BE49-F238E27FC236}">
                <a16:creationId xmlns:a16="http://schemas.microsoft.com/office/drawing/2014/main" id="{EB0377CE-B78F-4A85-A735-DB99C2F3B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83" y="3984171"/>
            <a:ext cx="1860090" cy="263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ear 1 Phonics Screening - St Joseph's Catholic Primary School">
            <a:extLst>
              <a:ext uri="{FF2B5EF4-FFF2-40B4-BE49-F238E27FC236}">
                <a16:creationId xmlns:a16="http://schemas.microsoft.com/office/drawing/2014/main" id="{CB06AEBD-BA9E-4D11-923D-7AD470D68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243" y="3984171"/>
            <a:ext cx="4046845" cy="283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80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D1930-DA65-1D4E-8A1A-8B2F9CEA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and Nonsense words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85F38-98DE-4746-A2A4-771CDD0D9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Some of the words that children read are real words and some of the words are alien or nonsense words.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These words check children’s knowledge of the graphemes they have been taught.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 grapheme is a sound written down.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children need to know the graphemes in order to be able to read. They will have learnt these graphemes during their phonics lessons.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2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D1930-DA65-1D4E-8A1A-8B2F9CEA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and Nonsense words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85F38-98DE-4746-A2A4-771CDD0D9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Alien or nonsense words are made up of graphemes that follow the phonics that children have been taught but don’t mean anything.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 purpose of alien/nonsense words is to assess if the children can </a:t>
            </a:r>
            <a:r>
              <a:rPr lang="en-US" sz="2800" dirty="0" err="1">
                <a:solidFill>
                  <a:schemeClr val="tx1"/>
                </a:solidFill>
              </a:rPr>
              <a:t>recognise</a:t>
            </a:r>
            <a:r>
              <a:rPr lang="en-US" sz="2800" dirty="0">
                <a:solidFill>
                  <a:schemeClr val="tx1"/>
                </a:solidFill>
              </a:rPr>
              <a:t> a grapheme in any word, rather than just words they are familiar with.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Children will need to read these words with the correct sounds to show they have understood the phonics they have been taught.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FF2A23-4915-4351-8F27-1C175795A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02341"/>
            <a:ext cx="2571750" cy="1047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E00340-CFD2-4910-9B0F-DCB0CB927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278" y="5444826"/>
            <a:ext cx="1790700" cy="1152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074EF6-4FFD-4BA9-8F75-DCF176C1D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5554" y="5089748"/>
            <a:ext cx="1905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6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D1930-DA65-1D4E-8A1A-8B2F9CEA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Scoring the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85F38-98DE-4746-A2A4-771CDD0D9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pass mark for the phonics screening check has always been </a:t>
            </a:r>
            <a:r>
              <a:rPr lang="en-US" b="1" dirty="0">
                <a:solidFill>
                  <a:schemeClr val="tx1"/>
                </a:solidFill>
              </a:rPr>
              <a:t>32</a:t>
            </a:r>
            <a:r>
              <a:rPr lang="en-US" dirty="0">
                <a:solidFill>
                  <a:schemeClr val="tx1"/>
                </a:solidFill>
              </a:rPr>
              <a:t> and we do not anticipate this to be different this year.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Children therefore need to read 32 words correctly out of 40 to pass the check.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they do not manage to do this, they are given extra support and repeat the check again in Year 2. </a:t>
            </a:r>
          </a:p>
        </p:txBody>
      </p:sp>
    </p:spTree>
    <p:extLst>
      <p:ext uri="{BB962C8B-B14F-4D97-AF65-F5344CB8AC3E}">
        <p14:creationId xmlns:p14="http://schemas.microsoft.com/office/powerpoint/2010/main" val="228340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5C6F2-0143-48A6-91D2-630F24DE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Reporting the results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22E95-D2A0-46F8-8C17-F951CF4A1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At Ashmount, we aim to make sure that every child learns to read accurately as quickly as possible so they are set up for success in school and in life.</a:t>
            </a: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Parents/</a:t>
            </a:r>
            <a:r>
              <a:rPr lang="en-US" dirty="0" err="1">
                <a:solidFill>
                  <a:schemeClr val="tx1"/>
                </a:solidFill>
              </a:rPr>
              <a:t>Carers</a:t>
            </a:r>
            <a:r>
              <a:rPr lang="en-US" dirty="0">
                <a:solidFill>
                  <a:schemeClr val="tx1"/>
                </a:solidFill>
              </a:rPr>
              <a:t> will be informed of the PSC outcome via letter along with the child’s end of year report.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19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D03AC-AC2A-4DAD-BB02-A65A3EED7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Daily Phonics Sessions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E7EB9-A974-411F-B4F3-6A4F5AC02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4391"/>
            <a:ext cx="8639175" cy="504056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At Ashmount children are prepared for the PSC through their daily phonics lessons.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The daily lesson includes: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A speed sound session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A storybook session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A ‘Get Write’ session</a:t>
            </a:r>
            <a:endParaRPr lang="en-GB" dirty="0"/>
          </a:p>
        </p:txBody>
      </p:sp>
      <p:pic>
        <p:nvPicPr>
          <p:cNvPr id="5122" name="Picture 2" descr="Read Write Inc. Phonics: Teacher's Kit Easy Buy Pack: Oxford University  Press">
            <a:extLst>
              <a:ext uri="{FF2B5EF4-FFF2-40B4-BE49-F238E27FC236}">
                <a16:creationId xmlns:a16="http://schemas.microsoft.com/office/drawing/2014/main" id="{D9077397-1971-4BBC-96EE-2DF79DC4E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64" y="1905440"/>
            <a:ext cx="3466993" cy="242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ad Write Inc. Phonics: Storybook and Non-fiction Super Easy Buy Pack:  Oxford University Press">
            <a:extLst>
              <a:ext uri="{FF2B5EF4-FFF2-40B4-BE49-F238E27FC236}">
                <a16:creationId xmlns:a16="http://schemas.microsoft.com/office/drawing/2014/main" id="{576A311B-0F00-4AE8-865E-4A570D931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7" y="4192096"/>
            <a:ext cx="3604321" cy="252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et Writing! Mixed Pack of 17 books | ISBN 9780198478942">
            <a:extLst>
              <a:ext uri="{FF2B5EF4-FFF2-40B4-BE49-F238E27FC236}">
                <a16:creationId xmlns:a16="http://schemas.microsoft.com/office/drawing/2014/main" id="{D486508D-AFDE-4A28-A53E-CEAFB39EC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14" y="4327385"/>
            <a:ext cx="4201886" cy="244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36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 Phonics Template">
  <a:themeElements>
    <a:clrScheme name="Custom 4">
      <a:dk1>
        <a:srgbClr val="2D2D2D"/>
      </a:dk1>
      <a:lt1>
        <a:sysClr val="window" lastClr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1167</TotalTime>
  <Words>867</Words>
  <Application>Microsoft Office PowerPoint</Application>
  <PresentationFormat>On-screen Show (4:3)</PresentationFormat>
  <Paragraphs>104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MS PGothic</vt:lpstr>
      <vt:lpstr>Arial</vt:lpstr>
      <vt:lpstr>Calibri</vt:lpstr>
      <vt:lpstr>Garamond</vt:lpstr>
      <vt:lpstr>NEW Phonics Template</vt:lpstr>
      <vt:lpstr>Phonics Screening Check Ashmount Primary School</vt:lpstr>
      <vt:lpstr>Reading changes everything</vt:lpstr>
      <vt:lpstr>What is the Phonics Screening Check?</vt:lpstr>
      <vt:lpstr>When will it take place?</vt:lpstr>
      <vt:lpstr>Real and Nonsense words </vt:lpstr>
      <vt:lpstr>Real and Nonsense words </vt:lpstr>
      <vt:lpstr>Scoring the check</vt:lpstr>
      <vt:lpstr>Reporting the results  </vt:lpstr>
      <vt:lpstr>Daily Phonics Sessions </vt:lpstr>
      <vt:lpstr>Speed Sound Session</vt:lpstr>
      <vt:lpstr>Storybook session</vt:lpstr>
      <vt:lpstr>Get Write session</vt:lpstr>
      <vt:lpstr>What can you do to support your child?</vt:lpstr>
      <vt:lpstr>10 things your child learns when you read aloud stories and poems every day</vt:lpstr>
      <vt:lpstr>Free Video Tutorials (ruthmiskin.com)</vt:lpstr>
      <vt:lpstr>Online resources available</vt:lpstr>
      <vt:lpstr>Any other questions</vt:lpstr>
    </vt:vector>
  </TitlesOfParts>
  <Company>Ruth Miskin Literacy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Steenson</dc:creator>
  <cp:lastModifiedBy>Ross Johnson</cp:lastModifiedBy>
  <cp:revision>158</cp:revision>
  <cp:lastPrinted>2022-04-28T07:34:19Z</cp:lastPrinted>
  <dcterms:created xsi:type="dcterms:W3CDTF">2015-11-23T14:36:59Z</dcterms:created>
  <dcterms:modified xsi:type="dcterms:W3CDTF">2022-04-28T08:11:37Z</dcterms:modified>
</cp:coreProperties>
</file>